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419" r:id="rId3"/>
    <p:sldId id="414" r:id="rId4"/>
    <p:sldId id="415" r:id="rId5"/>
  </p:sldIdLst>
  <p:sldSz cx="12192000" cy="6858000"/>
  <p:notesSz cx="6858000" cy="9144000"/>
  <p:custDataLst>
    <p:tags r:id="rId1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09" userDrawn="1">
          <p15:clr>
            <a:srgbClr val="A4A3A4"/>
          </p15:clr>
        </p15:guide>
        <p15:guide id="2" pos="297" userDrawn="1">
          <p15:clr>
            <a:srgbClr val="A4A3A4"/>
          </p15:clr>
        </p15:guide>
        <p15:guide id="3" pos="7362" userDrawn="1">
          <p15:clr>
            <a:srgbClr val="A4A3A4"/>
          </p15:clr>
        </p15:guide>
        <p15:guide id="4" orient="horz" pos="657" userDrawn="1">
          <p15:clr>
            <a:srgbClr val="A4A3A4"/>
          </p15:clr>
        </p15:guide>
        <p15:guide id="5" orient="horz" pos="3350" userDrawn="1">
          <p15:clr>
            <a:srgbClr val="A4A3A4"/>
          </p15:clr>
        </p15:guide>
        <p15:guide id="6" orient="horz" pos="965" userDrawn="1">
          <p15:clr>
            <a:srgbClr val="A4A3A4"/>
          </p15:clr>
        </p15:guide>
        <p15:guide id="7" pos="5205" userDrawn="1">
          <p15:clr>
            <a:srgbClr val="A4A3A4"/>
          </p15:clr>
        </p15:guide>
        <p15:guide id="8" orient="horz" pos="3111" userDrawn="1">
          <p15:clr>
            <a:srgbClr val="A4A3A4"/>
          </p15:clr>
        </p15:guide>
        <p15:guide id="9" orient="horz" pos="827" userDrawn="1">
          <p15:clr>
            <a:srgbClr val="A4A3A4"/>
          </p15:clr>
        </p15:guide>
        <p15:guide id="10" pos="2457" userDrawn="1">
          <p15:clr>
            <a:srgbClr val="A4A3A4"/>
          </p15:clr>
        </p15:guide>
        <p15:guide id="11" pos="2667" userDrawn="1">
          <p15:clr>
            <a:srgbClr val="A4A3A4"/>
          </p15:clr>
        </p15:guide>
        <p15:guide id="12" pos="5058" userDrawn="1">
          <p15:clr>
            <a:srgbClr val="A4A3A4"/>
          </p15:clr>
        </p15:guide>
        <p15:guide id="13" orient="horz" pos="2074" userDrawn="1">
          <p15:clr>
            <a:srgbClr val="A4A3A4"/>
          </p15:clr>
        </p15:guide>
        <p15:guide id="14" orient="horz" pos="374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E552E"/>
    <a:srgbClr val="D9D9D9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409"/>
        <p:guide pos="297"/>
        <p:guide pos="7362"/>
        <p:guide orient="horz" pos="657"/>
        <p:guide orient="horz" pos="3350"/>
        <p:guide orient="horz" pos="965"/>
        <p:guide pos="5205"/>
        <p:guide orient="horz" pos="3111"/>
        <p:guide orient="horz" pos="827"/>
        <p:guide pos="2457"/>
        <p:guide pos="2667"/>
        <p:guide pos="5058"/>
        <p:guide orient="horz" pos="2074"/>
        <p:guide orient="horz" pos="3741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tableStyles" Target="tableStyles.xml"/><Relationship Id="rId8" Type="http://schemas.openxmlformats.org/officeDocument/2006/relationships/viewProps" Target="viewProps.xml"/><Relationship Id="rId7" Type="http://schemas.openxmlformats.org/officeDocument/2006/relationships/presProps" Target="presProps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0" Type="http://schemas.openxmlformats.org/officeDocument/2006/relationships/tags" Target="tags/tag2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1.png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12.xml"/><Relationship Id="rId8" Type="http://schemas.openxmlformats.org/officeDocument/2006/relationships/tags" Target="../tags/tag11.xml"/><Relationship Id="rId7" Type="http://schemas.openxmlformats.org/officeDocument/2006/relationships/tags" Target="../tags/tag10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69265" y="1012190"/>
            <a:ext cx="11236325" cy="6350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469125" y="6314400"/>
            <a:ext cx="2700000" cy="316800"/>
          </a:xfrm>
        </p:spPr>
        <p:txBody>
          <a:bodyPr/>
          <a:lstStyle>
            <a:lvl1pPr>
              <a:defRPr sz="700"/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 sz="8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9005870" y="6314400"/>
            <a:ext cx="2700000" cy="316800"/>
          </a:xfrm>
        </p:spPr>
        <p:txBody>
          <a:bodyPr/>
          <a:lstStyle>
            <a:lvl1pPr>
              <a:defRPr sz="700"/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236595" y="615950"/>
            <a:ext cx="8954770" cy="0"/>
          </a:xfrm>
          <a:prstGeom prst="line">
            <a:avLst/>
          </a:prstGeom>
          <a:ln w="38100" cmpd="sng">
            <a:solidFill>
              <a:srgbClr val="FE552E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a7a756c211b02af0ecd73b7417b0f30"/>
          <p:cNvPicPr>
            <a:picLocks noChangeAspect="1"/>
          </p:cNvPicPr>
          <p:nvPr userDrawn="1"/>
        </p:nvPicPr>
        <p:blipFill>
          <a:blip r:embed="rId6"/>
          <a:srcRect l="2113" t="16688" r="7104" b="14987"/>
          <a:stretch>
            <a:fillRect/>
          </a:stretch>
        </p:blipFill>
        <p:spPr>
          <a:xfrm>
            <a:off x="381000" y="160655"/>
            <a:ext cx="2757170" cy="6565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tags" Target="../tags/tag17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8.xml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9.xml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20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5" name="图片 14" descr="C:\Users\shizhan\Desktop\banner_01.jpgbanner_01"/>
          <p:cNvPicPr>
            <a:picLocks noChangeAspect="1"/>
          </p:cNvPicPr>
          <p:nvPr/>
        </p:nvPicPr>
        <p:blipFill>
          <a:blip r:embed="rId1"/>
          <a:srcRect r="9863"/>
          <a:stretch>
            <a:fillRect/>
          </a:stretch>
        </p:blipFill>
        <p:spPr>
          <a:xfrm>
            <a:off x="471170" y="1007110"/>
            <a:ext cx="11223625" cy="583692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 rot="10800000">
            <a:off x="495300" y="5372735"/>
            <a:ext cx="11193145" cy="1485265"/>
          </a:xfrm>
          <a:prstGeom prst="rect">
            <a:avLst/>
          </a:prstGeom>
          <a:gradFill>
            <a:gsLst>
              <a:gs pos="0">
                <a:schemeClr val="tx1">
                  <a:alpha val="43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71170" y="1007110"/>
            <a:ext cx="11216640" cy="1485265"/>
          </a:xfrm>
          <a:prstGeom prst="rect">
            <a:avLst/>
          </a:prstGeom>
          <a:gradFill>
            <a:gsLst>
              <a:gs pos="0">
                <a:schemeClr val="tx1">
                  <a:alpha val="43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title"/>
          </p:nvPr>
        </p:nvSpPr>
        <p:spPr>
          <a:xfrm>
            <a:off x="574040" y="1007110"/>
            <a:ext cx="10807065" cy="635000"/>
          </a:xfrm>
        </p:spPr>
        <p:txBody>
          <a:bodyPr/>
          <a:p>
            <a:r>
              <a: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</a:rPr>
              <a:t>上海国际赛车场地</a:t>
            </a:r>
            <a:endParaRPr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71170" y="5991860"/>
            <a:ext cx="79540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altLang="zh-CN" sz="1200" b="1" spc="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上海国际赛车场地，世界一级方程式比赛赛道之一。是上海国际汽车城的主要项目。位于上海市嘉定区安亭镇东北，距上海市中心</a:t>
            </a:r>
            <a:r>
              <a:rPr lang="en-US" altLang="zh-CN" sz="1200" b="1" spc="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  <a:sym typeface="+mn-ea"/>
              </a:rPr>
              <a:t>30</a:t>
            </a:r>
            <a:r>
              <a:rPr lang="en-US" altLang="zh-CN" sz="1200" b="1" spc="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公里，距上海虹桥机场</a:t>
            </a:r>
            <a:r>
              <a:rPr lang="en-US" altLang="zh-CN" sz="1200" b="1" spc="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  <a:sym typeface="+mn-ea"/>
              </a:rPr>
              <a:t>20</a:t>
            </a:r>
            <a:r>
              <a:rPr lang="en-US" altLang="zh-CN" sz="1200" b="1" spc="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公里，距安亭镇中心约</a:t>
            </a:r>
            <a:r>
              <a:rPr lang="en-US" altLang="zh-CN" sz="1200" b="1" spc="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  <a:sym typeface="+mn-ea"/>
              </a:rPr>
              <a:t>7</a:t>
            </a:r>
            <a:r>
              <a:rPr lang="en-US" altLang="zh-CN" sz="1200" b="1" spc="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公里。</a:t>
            </a:r>
            <a:endParaRPr lang="en-US" altLang="zh-CN" sz="1200" b="1" spc="1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" name="文本框 6"/>
          <p:cNvSpPr txBox="1"/>
          <p:nvPr/>
        </p:nvSpPr>
        <p:spPr>
          <a:xfrm>
            <a:off x="7996555" y="3942080"/>
            <a:ext cx="395224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200000"/>
              </a:lnSpc>
            </a:pPr>
            <a:r>
              <a:rPr lang="zh-CN" altLang="en-US" sz="1200" b="1">
                <a:solidFill>
                  <a:schemeClr val="tx1"/>
                </a:solidFill>
                <a:latin typeface="+mj-ea"/>
                <a:ea typeface="+mj-ea"/>
                <a:cs typeface="+mj-ea"/>
                <a:sym typeface="+mn-ea"/>
              </a:rPr>
              <a:t>场地费用</a:t>
            </a:r>
            <a:r>
              <a:rPr lang="zh-CN" altLang="en-US" sz="1200" b="1">
                <a:solidFill>
                  <a:srgbClr val="595959"/>
                </a:solidFill>
                <a:latin typeface="+mj-ea"/>
                <a:ea typeface="+mj-ea"/>
                <a:cs typeface="+mj-ea"/>
                <a:sym typeface="+mn-ea"/>
              </a:rPr>
              <a:t>：</a:t>
            </a:r>
            <a:r>
              <a:rPr lang="en-US" altLang="zh-CN" sz="1200" b="1">
                <a:solidFill>
                  <a:schemeClr val="accent1"/>
                </a:solidFill>
                <a:effectLst/>
                <a:latin typeface="+mj-ea"/>
                <a:ea typeface="+mj-ea"/>
                <a:cs typeface="+mj-ea"/>
                <a:sym typeface="+mn-ea"/>
              </a:rPr>
              <a:t>5</a:t>
            </a:r>
            <a:r>
              <a:rPr lang="zh-CN" altLang="en-US" sz="1200" b="1">
                <a:solidFill>
                  <a:schemeClr val="accent1"/>
                </a:solidFill>
                <a:effectLst/>
                <a:latin typeface="+mj-ea"/>
                <a:ea typeface="+mj-ea"/>
                <a:cs typeface="+mj-ea"/>
                <a:sym typeface="+mn-ea"/>
              </a:rPr>
              <a:t>万/天</a:t>
            </a:r>
            <a:endParaRPr lang="zh-CN" altLang="en-US" sz="1200" b="1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+mj-ea"/>
            </a:endParaRPr>
          </a:p>
          <a:p>
            <a:pPr>
              <a:lnSpc>
                <a:spcPct val="200000"/>
              </a:lnSpc>
            </a:pPr>
            <a:r>
              <a:rPr lang="zh-CN" altLang="en-US" sz="1200" b="1">
                <a:solidFill>
                  <a:schemeClr val="tx1"/>
                </a:solidFill>
                <a:latin typeface="+mn-ea"/>
                <a:cs typeface="+mn-ea"/>
              </a:rPr>
              <a:t>场地面积：</a:t>
            </a:r>
            <a:r>
              <a:rPr sz="1200" dirty="0" smtClean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长</a:t>
            </a:r>
            <a:r>
              <a:rPr lang="en-US" sz="1200" dirty="0" smtClean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180</a:t>
            </a:r>
            <a:r>
              <a:rPr sz="1200" dirty="0" smtClean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米 </a:t>
            </a:r>
            <a:r>
              <a:rPr lang="zh-CN" sz="1200" dirty="0" smtClean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最长</a:t>
            </a:r>
            <a:r>
              <a:rPr sz="1200" dirty="0" smtClean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宽1</a:t>
            </a:r>
            <a:r>
              <a:rPr lang="en-US" sz="1200" dirty="0" smtClean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3</a:t>
            </a:r>
            <a:r>
              <a:rPr sz="1200" dirty="0" smtClean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0米 </a:t>
            </a:r>
            <a:r>
              <a:rPr lang="zh-CN" sz="1200" dirty="0" smtClean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最短宽</a:t>
            </a:r>
            <a:r>
              <a:rPr lang="en-US" altLang="zh-CN" sz="1200" dirty="0" smtClean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98</a:t>
            </a:r>
            <a:r>
              <a:rPr lang="zh-CN" altLang="en-US" sz="1200" dirty="0" smtClean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米</a:t>
            </a:r>
            <a:r>
              <a:rPr lang="en-US" altLang="zh-CN" sz="1200" dirty="0" smtClean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  </a:t>
            </a:r>
            <a:r>
              <a:rPr lang="zh-CN" altLang="en-US" sz="1200" dirty="0" smtClean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柏油</a:t>
            </a:r>
            <a:r>
              <a:rPr lang="en-US" altLang="zh-CN" sz="1200" dirty="0" smtClean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地面 </a:t>
            </a:r>
            <a:r>
              <a:rPr lang="zh-CN" altLang="en-US" sz="1200" dirty="0" smtClean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全封闭</a:t>
            </a:r>
            <a:endParaRPr lang="en-US" altLang="zh-CN" sz="1200" dirty="0" smtClean="0">
              <a:solidFill>
                <a:schemeClr val="tx1"/>
              </a:solidFill>
              <a:latin typeface="+mn-ea"/>
              <a:cs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200" b="1">
                <a:solidFill>
                  <a:schemeClr val="tx1"/>
                </a:solidFill>
                <a:latin typeface="+mn-ea"/>
                <a:cs typeface="+mn-ea"/>
              </a:rPr>
              <a:t>供电供水：</a:t>
            </a:r>
            <a:r>
              <a:rPr lang="zh-CN" altLang="en-US" sz="120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380</a:t>
            </a:r>
            <a:r>
              <a:rPr lang="en-US" altLang="zh-CN" sz="120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V</a:t>
            </a:r>
            <a:r>
              <a:rPr lang="zh-CN" altLang="en-US" sz="120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/</a:t>
            </a:r>
            <a:r>
              <a:rPr lang="en-US" altLang="zh-CN" sz="120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200A</a:t>
            </a:r>
            <a:r>
              <a:rPr lang="zh-CN" altLang="en-US" sz="120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 固定洗手间   方便接水  </a:t>
            </a:r>
            <a:endParaRPr lang="zh-CN" altLang="en-US" sz="1200">
              <a:solidFill>
                <a:schemeClr val="tx1"/>
              </a:solidFill>
              <a:latin typeface="+mn-ea"/>
              <a:cs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200" b="1">
                <a:solidFill>
                  <a:schemeClr val="tx1"/>
                </a:solidFill>
                <a:latin typeface="+mn-ea"/>
                <a:cs typeface="+mn-ea"/>
              </a:rPr>
              <a:t>配套设施：</a:t>
            </a:r>
            <a:r>
              <a:rPr lang="zh-CN" altLang="en-US" sz="1200">
                <a:solidFill>
                  <a:schemeClr val="tx1"/>
                </a:solidFill>
                <a:latin typeface="+mn-ea"/>
                <a:cs typeface="+mn-ea"/>
              </a:rPr>
              <a:t>停车位  </a:t>
            </a:r>
            <a:endParaRPr lang="zh-CN" altLang="en-US" sz="1200">
              <a:solidFill>
                <a:schemeClr val="tx1"/>
              </a:solidFill>
              <a:latin typeface="+mn-ea"/>
              <a:cs typeface="+mn-ea"/>
            </a:endParaRPr>
          </a:p>
        </p:txBody>
      </p:sp>
      <p:pic>
        <p:nvPicPr>
          <p:cNvPr id="11" name="图片 10" descr="47cad77826e1b0ccc675e8ff4662107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61325" y="1531620"/>
            <a:ext cx="3645535" cy="2292985"/>
          </a:xfrm>
          <a:prstGeom prst="rect">
            <a:avLst/>
          </a:prstGeom>
        </p:spPr>
      </p:pic>
      <p:pic>
        <p:nvPicPr>
          <p:cNvPr id="2" name="图片 1" descr="上海国际赛车场地-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805" y="965200"/>
            <a:ext cx="8331200" cy="58928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73075" y="3469640"/>
            <a:ext cx="35871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sym typeface="+mn-ea"/>
              </a:rPr>
              <a:t>CHINA GT中国超级跑车锦标赛</a:t>
            </a:r>
            <a:endParaRPr lang="zh-CN" altLang="en-US" sz="1200"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322945" y="3469640"/>
            <a:ext cx="338201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1200">
                <a:sym typeface="+mn-ea"/>
              </a:rPr>
              <a:t>法拉利赛道日嘉年华</a:t>
            </a:r>
            <a:endParaRPr lang="zh-CN" sz="1200"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93065" y="6296025"/>
            <a:ext cx="358203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sym typeface="+mn-ea"/>
              </a:rPr>
              <a:t>玛莎拉蒂赛道试驾活动</a:t>
            </a:r>
            <a:endParaRPr lang="zh-CN" altLang="en-US" sz="1200"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327525" y="6296025"/>
            <a:ext cx="369443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sym typeface="+mn-ea"/>
              </a:rPr>
              <a:t>特斯拉性能驾驶学院</a:t>
            </a:r>
            <a:endParaRPr lang="zh-CN" altLang="en-US" sz="1200"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335780" y="3469640"/>
            <a:ext cx="369443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1200">
                <a:sym typeface="+mn-ea"/>
              </a:rPr>
              <a:t>宝马M3M4M5赛道驾驶体验</a:t>
            </a:r>
            <a:endParaRPr sz="1200"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374380" y="6296025"/>
            <a:ext cx="34220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sym typeface="+mn-ea"/>
              </a:rPr>
              <a:t>小鹏P7性能试炼场</a:t>
            </a:r>
            <a:endParaRPr lang="zh-CN" altLang="en-US" sz="1200"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t="6132" r="7546" b="4564"/>
          <a:stretch>
            <a:fillRect/>
          </a:stretch>
        </p:blipFill>
        <p:spPr>
          <a:xfrm>
            <a:off x="478790" y="1043940"/>
            <a:ext cx="3648710" cy="23488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rcRect l="7815" t="7429" r="2527" b="6423"/>
          <a:stretch>
            <a:fillRect/>
          </a:stretch>
        </p:blipFill>
        <p:spPr>
          <a:xfrm>
            <a:off x="4246245" y="1043305"/>
            <a:ext cx="3649980" cy="234061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rcRect l="5757" t="10860" r="1511" b="-337"/>
          <a:stretch>
            <a:fillRect/>
          </a:stretch>
        </p:blipFill>
        <p:spPr>
          <a:xfrm>
            <a:off x="8014335" y="1043940"/>
            <a:ext cx="3662045" cy="23583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rcRect l="4239" t="1521" r="954" b="540"/>
          <a:stretch>
            <a:fillRect/>
          </a:stretch>
        </p:blipFill>
        <p:spPr>
          <a:xfrm>
            <a:off x="4246245" y="3883660"/>
            <a:ext cx="3649980" cy="233362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rcRect t="3092" b="960"/>
          <a:stretch>
            <a:fillRect/>
          </a:stretch>
        </p:blipFill>
        <p:spPr>
          <a:xfrm>
            <a:off x="460375" y="3881120"/>
            <a:ext cx="3649980" cy="233997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/>
          <a:srcRect t="11788" r="8176"/>
          <a:stretch>
            <a:fillRect/>
          </a:stretch>
        </p:blipFill>
        <p:spPr>
          <a:xfrm>
            <a:off x="8014335" y="3883660"/>
            <a:ext cx="3665855" cy="233362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1.xml><?xml version="1.0" encoding="utf-8"?>
<p:tagLst xmlns:p="http://schemas.openxmlformats.org/presentationml/2006/main">
  <p:tag name="KSO_DOCER_TEMPLATE_OPEN_ONCE_MARK" val="1"/>
  <p:tag name="COMMONDATA" val="eyJoZGlkIjoiOWIxYjkzMjc4NDY0ODk3ODM0Mzk1YjQwYzJlY2RjYWQifQ=="/>
  <p:tag name="KSO_WPP_MARK_KEY" val="3deb7f31-df0e-4b83-b189-235b3b12634b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244</Words>
  <Application>WPS 演示</Application>
  <PresentationFormat>宽屏</PresentationFormat>
  <Paragraphs>21</Paragraphs>
  <Slides>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</vt:i4>
      </vt:variant>
    </vt:vector>
  </HeadingPairs>
  <TitlesOfParts>
    <vt:vector size="11" baseType="lpstr">
      <vt:lpstr>Arial</vt:lpstr>
      <vt:lpstr>宋体</vt:lpstr>
      <vt:lpstr>Wingdings</vt:lpstr>
      <vt:lpstr>微软雅黑</vt:lpstr>
      <vt:lpstr>Wingdings</vt:lpstr>
      <vt:lpstr>Calibri</vt:lpstr>
      <vt:lpstr>Arial Unicode MS</vt:lpstr>
      <vt:lpstr>Office 主题​​</vt:lpstr>
      <vt:lpstr>上海国际赛车场地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s_兔玖</cp:lastModifiedBy>
  <cp:revision>219</cp:revision>
  <dcterms:created xsi:type="dcterms:W3CDTF">2019-06-19T02:08:00Z</dcterms:created>
  <dcterms:modified xsi:type="dcterms:W3CDTF">2023-02-23T05:39:31Z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2052-11.1.0.13703</vt:lpwstr>
  </property>
  <property fmtid="{D5CDD505-2E9C-101B-9397-08002B2CF9AE}" pid="3" name="ICV">
    <vt:lpwstr>B9E2B56115D241A89143998C0E5FD830</vt:lpwstr>
  </property>
</Properties>
</file>